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894" y="3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848600" cy="1066800"/>
          </a:xfrm>
        </p:spPr>
        <p:txBody>
          <a:bodyPr>
            <a:normAutofit fontScale="90000"/>
          </a:bodyPr>
          <a:lstStyle/>
          <a:p>
            <a:r>
              <a:rPr lang="en-IN" sz="2000" dirty="0" smtClean="0"/>
              <a:t>  </a:t>
            </a:r>
            <a:r>
              <a:rPr lang="en-IN" sz="2200" b="1" dirty="0" smtClean="0"/>
              <a:t>Migrant people Living with HIV (PLHIV) from Nepal and Bangladesh and working in India successfully linked to access ART services in India </a:t>
            </a:r>
            <a:r>
              <a:rPr lang="en-US" sz="2200" b="1" dirty="0" smtClean="0"/>
              <a:t/>
            </a:r>
            <a:br>
              <a:rPr lang="en-US" sz="2200" b="1" dirty="0" smtClean="0"/>
            </a:br>
            <a:r>
              <a:rPr lang="en-US" sz="1600" b="1" dirty="0" smtClean="0"/>
              <a:t>Authors: Sandeep Gaikwad, Nabesh Bohidar, Purna Kumal, Prakash Pandey, Prakash Madai</a:t>
            </a:r>
            <a:br>
              <a:rPr lang="en-US" sz="1600" b="1" dirty="0" smtClean="0"/>
            </a:br>
            <a:r>
              <a:rPr lang="en-US" sz="1600" b="1" dirty="0" smtClean="0"/>
              <a:t>Affiliations : CARE India and Action Research Centre</a:t>
            </a:r>
            <a:endParaRPr lang="en-US" dirty="0"/>
          </a:p>
        </p:txBody>
      </p:sp>
      <p:sp>
        <p:nvSpPr>
          <p:cNvPr id="7" name="Rectangle 6"/>
          <p:cNvSpPr/>
          <p:nvPr/>
        </p:nvSpPr>
        <p:spPr>
          <a:xfrm>
            <a:off x="228600" y="1066800"/>
            <a:ext cx="5867400" cy="1447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050" b="1" dirty="0" smtClean="0"/>
              <a:t>Introduction:</a:t>
            </a:r>
            <a:r>
              <a:rPr lang="en-US" sz="1000" b="1" dirty="0" smtClean="0"/>
              <a:t> </a:t>
            </a:r>
            <a:endParaRPr lang="en-US" sz="1000" dirty="0" smtClean="0"/>
          </a:p>
          <a:p>
            <a:pPr algn="just"/>
            <a:r>
              <a:rPr lang="en-IN" sz="1000" dirty="0" smtClean="0"/>
              <a:t>Mumbai is one of the intervention sites of EMPAHSIS and also remains as one of the major transmission centres for HIV over the last two decades. Although there is no valid data on legal and illegal migration respectively from Nepal and Bangladesh to Mumbai, yet working with the cross border migrants who remain a shadow population, reveal that there is fairly a large number and many are living with HIV.</a:t>
            </a:r>
          </a:p>
          <a:p>
            <a:pPr algn="just"/>
            <a:r>
              <a:rPr lang="en-IN" sz="1000" dirty="0" smtClean="0"/>
              <a:t>In fear of arrest, stigma and lack of information, cross border migrants are reluctant to avail the services and stand threatened due to lack of regular ART intake. Through EMPHASIS project migrant PLHIV from other countries have been linked successfully to ART and all other HIV related services, free of cost under the government programme.</a:t>
            </a:r>
            <a:endParaRPr lang="en-US" sz="1000" dirty="0"/>
          </a:p>
        </p:txBody>
      </p:sp>
      <p:sp>
        <p:nvSpPr>
          <p:cNvPr id="8" name="Rectangle 7"/>
          <p:cNvSpPr/>
          <p:nvPr/>
        </p:nvSpPr>
        <p:spPr>
          <a:xfrm>
            <a:off x="152400" y="2590800"/>
            <a:ext cx="3810000" cy="403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r>
              <a:rPr lang="en-US" sz="1000" dirty="0" smtClean="0"/>
              <a:t>During the outreach work, ORW explores for potential PLHIV who are taking ART from their origin country and want to start getting ART from destination country itself. A team from origin country is communicated to send transfer letter which is prerequisite to start ART at destination. After getting transfer letter from the team, team at the destination approaches to ART centre in the vicinity and links PLHIV to start ART from desired ART centre in India. Likewise, any PLHIV is found out taking ART from origin country but staying in India and want to get ART from India. Then a team is approached in India and details are shared with the team in India and transfer letter is sent to team in India and ART linkage is made</a:t>
            </a:r>
            <a:endParaRPr lang="en-US" sz="1000" dirty="0"/>
          </a:p>
        </p:txBody>
      </p:sp>
      <p:sp>
        <p:nvSpPr>
          <p:cNvPr id="9" name="Rectangle 8"/>
          <p:cNvSpPr/>
          <p:nvPr/>
        </p:nvSpPr>
        <p:spPr>
          <a:xfrm>
            <a:off x="6172200" y="1676400"/>
            <a:ext cx="2743200" cy="2133600"/>
          </a:xfrm>
          <a:prstGeom prst="rect">
            <a:avLst/>
          </a:prstGeom>
        </p:spPr>
        <p:style>
          <a:lnRef idx="2">
            <a:schemeClr val="accent6"/>
          </a:lnRef>
          <a:fillRef idx="1">
            <a:schemeClr val="lt1"/>
          </a:fillRef>
          <a:effectRef idx="0">
            <a:schemeClr val="accent6"/>
          </a:effectRef>
          <a:fontRef idx="minor">
            <a:schemeClr val="dk1"/>
          </a:fontRef>
        </p:style>
        <p:txBody>
          <a:bodyPr rtlCol="0" anchor="b" anchorCtr="0"/>
          <a:lstStyle/>
          <a:p>
            <a:pPr algn="just"/>
            <a:r>
              <a:rPr lang="en-US" sz="1000" dirty="0" smtClean="0"/>
              <a:t>The PLHIV support visit is conducted at every months with PLHIV. It is providing opportunities to come together and share their life story, ordeal and difficulties in their life which make other PLHIV feel sympathetic towards each other and they can feel that they are not only to have such pain in their life. Support visit for PLHIV also imparts wherein awareness about HIV and STI are given to PWHIV and Project goals and objectives are also shared. On of the major focus is given on capacity building on n HIV prevention, STI etc. Importance of ART regimen, diet food, exercise and CD4 test shared to PLHIV. </a:t>
            </a:r>
            <a:endParaRPr lang="en-US" sz="900" dirty="0"/>
          </a:p>
        </p:txBody>
      </p:sp>
      <p:sp>
        <p:nvSpPr>
          <p:cNvPr id="10" name="Rectangle 9"/>
          <p:cNvSpPr/>
          <p:nvPr/>
        </p:nvSpPr>
        <p:spPr>
          <a:xfrm>
            <a:off x="4038600" y="2590800"/>
            <a:ext cx="2057400" cy="403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1000" b="1" dirty="0" smtClean="0"/>
          </a:p>
          <a:p>
            <a:pPr algn="just"/>
            <a:endParaRPr lang="en-US" sz="1000" b="1" dirty="0" smtClean="0"/>
          </a:p>
          <a:p>
            <a:pPr algn="just"/>
            <a:endParaRPr lang="en-US" sz="1000" b="1" dirty="0" smtClean="0"/>
          </a:p>
          <a:p>
            <a:pPr algn="just"/>
            <a:endParaRPr lang="en-US" sz="1000" b="1" dirty="0" smtClean="0"/>
          </a:p>
          <a:p>
            <a:pPr algn="just"/>
            <a:endParaRPr lang="en-US" sz="1000" b="1" dirty="0" smtClean="0"/>
          </a:p>
          <a:p>
            <a:pPr algn="just"/>
            <a:endParaRPr lang="en-US" sz="1000" b="1" dirty="0" smtClean="0"/>
          </a:p>
          <a:p>
            <a:pPr algn="just"/>
            <a:endParaRPr lang="en-US" sz="1000" b="1" dirty="0" smtClean="0"/>
          </a:p>
          <a:p>
            <a:pPr algn="just"/>
            <a:endParaRPr lang="en-US" sz="1000" b="1" dirty="0" smtClean="0"/>
          </a:p>
          <a:p>
            <a:pPr algn="just"/>
            <a:r>
              <a:rPr lang="en-US" sz="1000" b="1" dirty="0" smtClean="0"/>
              <a:t>Project and Activities:</a:t>
            </a:r>
            <a:r>
              <a:rPr lang="en-US" sz="1000" dirty="0" smtClean="0"/>
              <a:t>  </a:t>
            </a:r>
          </a:p>
          <a:p>
            <a:pPr algn="just"/>
            <a:endParaRPr lang="en-US" sz="1000" dirty="0" smtClean="0"/>
          </a:p>
          <a:p>
            <a:r>
              <a:rPr lang="en-IN" sz="1000" dirty="0" smtClean="0"/>
              <a:t>This has been a major achievement in EMPHASIS addressing a major service needs, advocacy issues and rights of the people in linking across the borders successfully. The model of cross border linkage using the migrant information centres and peer educators from the community across the countries at source, transit and destination shows a ways of achieving the goals of zeroing on new infections, AIDS related death and stigma. </a:t>
            </a:r>
          </a:p>
          <a:p>
            <a:pPr algn="just"/>
            <a:endParaRPr lang="en-US" sz="700" dirty="0"/>
          </a:p>
        </p:txBody>
      </p:sp>
      <p:pic>
        <p:nvPicPr>
          <p:cNvPr id="11" name="Picture 10"/>
          <p:cNvPicPr/>
          <p:nvPr/>
        </p:nvPicPr>
        <p:blipFill>
          <a:blip r:embed="rId2" cstate="print"/>
          <a:srcRect/>
          <a:stretch>
            <a:fillRect/>
          </a:stretch>
        </p:blipFill>
        <p:spPr bwMode="auto">
          <a:xfrm>
            <a:off x="381000" y="152400"/>
            <a:ext cx="731448" cy="862642"/>
          </a:xfrm>
          <a:prstGeom prst="rect">
            <a:avLst/>
          </a:prstGeom>
          <a:noFill/>
        </p:spPr>
      </p:pic>
      <p:sp>
        <p:nvSpPr>
          <p:cNvPr id="21" name="Rectangle 20"/>
          <p:cNvSpPr/>
          <p:nvPr/>
        </p:nvSpPr>
        <p:spPr>
          <a:xfrm>
            <a:off x="228600" y="6290846"/>
            <a:ext cx="3657600" cy="33855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defRPr/>
            </a:pPr>
            <a:r>
              <a:rPr lang="en-US" sz="800" dirty="0" smtClean="0">
                <a:latin typeface="Arial" pitchFamily="34" charset="0"/>
                <a:cs typeface="Arial" pitchFamily="34" charset="0"/>
              </a:rPr>
              <a:t>Data source: EMPHASIS project from Emphasis  project  from April 2011-September  2013. </a:t>
            </a:r>
            <a:endParaRPr lang="en-US" sz="800" dirty="0">
              <a:latin typeface="Arial" pitchFamily="34" charset="0"/>
              <a:cs typeface="Arial" pitchFamily="34" charset="0"/>
            </a:endParaRPr>
          </a:p>
        </p:txBody>
      </p:sp>
      <p:sp>
        <p:nvSpPr>
          <p:cNvPr id="23" name="Rectangle 22"/>
          <p:cNvSpPr/>
          <p:nvPr/>
        </p:nvSpPr>
        <p:spPr>
          <a:xfrm>
            <a:off x="6172200" y="4038600"/>
            <a:ext cx="2743200" cy="2590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200" b="1" dirty="0" smtClean="0"/>
              <a:t>Conclusions:</a:t>
            </a:r>
            <a:endParaRPr lang="en-US" sz="1050" dirty="0" smtClean="0"/>
          </a:p>
          <a:p>
            <a:r>
              <a:rPr lang="en-IN" sz="1000" dirty="0" smtClean="0"/>
              <a:t>EMPHASIS has been able to link 33 Nepali Cross Border PLHIV and 7 Bangladeshi Cross Border PLHIV to ART centres and they have been taking ART successfully.</a:t>
            </a:r>
          </a:p>
          <a:p>
            <a:r>
              <a:rPr lang="en-IN" sz="1000" dirty="0" smtClean="0"/>
              <a:t>Migrants across borders remain vulnerable to HIV due limited accessibility to prevention, care support and treatment services, EMPHASIS showcases the process of how to they can be linked to government and other services. EMPHASIS works with the governments at source and destination to come together to address the linkages and develop mutual information sharing and service linkages, proving thereby that borders may restrict nationalities but does not restrict response to HIV.</a:t>
            </a:r>
            <a:endParaRPr lang="en-IN" sz="1000" dirty="0"/>
          </a:p>
        </p:txBody>
      </p:sp>
      <p:graphicFrame>
        <p:nvGraphicFramePr>
          <p:cNvPr id="27" name="Table 26"/>
          <p:cNvGraphicFramePr>
            <a:graphicFrameLocks noGrp="1"/>
          </p:cNvGraphicFramePr>
          <p:nvPr/>
        </p:nvGraphicFramePr>
        <p:xfrm>
          <a:off x="381000" y="2971801"/>
          <a:ext cx="3505200" cy="1341120"/>
        </p:xfrm>
        <a:graphic>
          <a:graphicData uri="http://schemas.openxmlformats.org/drawingml/2006/table">
            <a:tbl>
              <a:tblPr firstRow="1" firstCol="1" bandRow="1">
                <a:tableStyleId>{5C22544A-7EE6-4342-B048-85BDC9FD1C3A}</a:tableStyleId>
              </a:tblPr>
              <a:tblGrid>
                <a:gridCol w="1682496"/>
                <a:gridCol w="1121664"/>
                <a:gridCol w="701040"/>
              </a:tblGrid>
              <a:tr h="661209">
                <a:tc>
                  <a:txBody>
                    <a:bodyPr/>
                    <a:lstStyle/>
                    <a:p>
                      <a:r>
                        <a:rPr lang="en-US" sz="800" dirty="0" smtClean="0"/>
                        <a:t>Type</a:t>
                      </a:r>
                      <a:r>
                        <a:rPr lang="en-US" sz="800" baseline="0" dirty="0" smtClean="0"/>
                        <a:t> of Impact population</a:t>
                      </a:r>
                      <a:endParaRPr lang="en-IN" sz="800" dirty="0"/>
                    </a:p>
                  </a:txBody>
                  <a:tcPr/>
                </a:tc>
                <a:tc>
                  <a:txBody>
                    <a:bodyPr/>
                    <a:lstStyle/>
                    <a:p>
                      <a:r>
                        <a:rPr lang="en-US" sz="800" dirty="0" smtClean="0"/>
                        <a:t>Cross Border </a:t>
                      </a:r>
                      <a:r>
                        <a:rPr lang="en-US" sz="800" dirty="0" err="1" smtClean="0"/>
                        <a:t>migrnats</a:t>
                      </a:r>
                      <a:r>
                        <a:rPr lang="en-US" sz="800" dirty="0" smtClean="0"/>
                        <a:t> PLHIV</a:t>
                      </a:r>
                      <a:endParaRPr lang="en-IN" sz="800" dirty="0"/>
                    </a:p>
                  </a:txBody>
                  <a:tcPr/>
                </a:tc>
                <a:tc>
                  <a:txBody>
                    <a:bodyPr/>
                    <a:lstStyle/>
                    <a:p>
                      <a:r>
                        <a:rPr lang="en-US" sz="800" dirty="0" smtClean="0"/>
                        <a:t>Cross</a:t>
                      </a:r>
                      <a:r>
                        <a:rPr lang="en-US" sz="800" baseline="0" dirty="0" smtClean="0"/>
                        <a:t> Border PLHIV linked to ART centre</a:t>
                      </a:r>
                      <a:endParaRPr lang="en-IN" sz="800" dirty="0"/>
                    </a:p>
                  </a:txBody>
                  <a:tcPr/>
                </a:tc>
              </a:tr>
              <a:tr h="201237">
                <a:tc>
                  <a:txBody>
                    <a:bodyPr/>
                    <a:lstStyle/>
                    <a:p>
                      <a:r>
                        <a:rPr lang="en-US" sz="800" dirty="0" smtClean="0"/>
                        <a:t>Nepali migrants PLHIV</a:t>
                      </a:r>
                      <a:endParaRPr lang="en-IN" sz="800" dirty="0"/>
                    </a:p>
                  </a:txBody>
                  <a:tcPr/>
                </a:tc>
                <a:tc>
                  <a:txBody>
                    <a:bodyPr/>
                    <a:lstStyle/>
                    <a:p>
                      <a:pPr algn="ctr" fontAlgn="b"/>
                      <a:r>
                        <a:rPr lang="en-US" sz="800" b="1" i="0" u="none" strike="noStrike" dirty="0" smtClean="0">
                          <a:solidFill>
                            <a:srgbClr val="000000"/>
                          </a:solidFill>
                          <a:latin typeface="Calibri"/>
                        </a:rPr>
                        <a:t>102</a:t>
                      </a:r>
                      <a:endParaRPr lang="en-IN" sz="800" b="1" i="0" u="none" strike="noStrike" dirty="0">
                        <a:solidFill>
                          <a:srgbClr val="000000"/>
                        </a:solidFill>
                        <a:latin typeface="Calibri"/>
                      </a:endParaRPr>
                    </a:p>
                  </a:txBody>
                  <a:tcPr marL="9525" marR="9525" marT="9525" marB="0" anchor="b"/>
                </a:tc>
                <a:tc>
                  <a:txBody>
                    <a:bodyPr/>
                    <a:lstStyle/>
                    <a:p>
                      <a:pPr algn="ctr" fontAlgn="b"/>
                      <a:r>
                        <a:rPr lang="en-US" sz="800" b="1" i="0" u="none" strike="noStrike" dirty="0" smtClean="0">
                          <a:solidFill>
                            <a:srgbClr val="000000"/>
                          </a:solidFill>
                          <a:latin typeface="Calibri"/>
                        </a:rPr>
                        <a:t>34</a:t>
                      </a:r>
                      <a:endParaRPr lang="en-IN" sz="800" b="1" i="0" u="none" strike="noStrike" dirty="0">
                        <a:solidFill>
                          <a:srgbClr val="000000"/>
                        </a:solidFill>
                        <a:latin typeface="Calibri"/>
                      </a:endParaRPr>
                    </a:p>
                  </a:txBody>
                  <a:tcPr marL="9525" marR="9525" marT="9525" marB="0" anchor="b"/>
                </a:tc>
              </a:tr>
              <a:tr h="201237">
                <a:tc>
                  <a:txBody>
                    <a:bodyPr/>
                    <a:lstStyle/>
                    <a:p>
                      <a:r>
                        <a:rPr lang="en-US" sz="800" dirty="0" smtClean="0"/>
                        <a:t>Bangla speaking migrant</a:t>
                      </a:r>
                      <a:r>
                        <a:rPr lang="en-US" sz="800" baseline="0" dirty="0" smtClean="0"/>
                        <a:t> PLHIV</a:t>
                      </a:r>
                      <a:endParaRPr lang="en-IN" sz="800" dirty="0"/>
                    </a:p>
                  </a:txBody>
                  <a:tcPr/>
                </a:tc>
                <a:tc>
                  <a:txBody>
                    <a:bodyPr/>
                    <a:lstStyle/>
                    <a:p>
                      <a:pPr algn="ctr" fontAlgn="b"/>
                      <a:r>
                        <a:rPr lang="en-US" sz="800" b="1" i="0" u="none" strike="noStrike" dirty="0" smtClean="0">
                          <a:solidFill>
                            <a:srgbClr val="000000"/>
                          </a:solidFill>
                          <a:latin typeface="Calibri"/>
                        </a:rPr>
                        <a:t>40</a:t>
                      </a:r>
                      <a:endParaRPr lang="en-IN" sz="800" b="1" i="0" u="none" strike="noStrike" dirty="0">
                        <a:solidFill>
                          <a:srgbClr val="000000"/>
                        </a:solidFill>
                        <a:latin typeface="Calibri"/>
                      </a:endParaRPr>
                    </a:p>
                  </a:txBody>
                  <a:tcPr marL="9525" marR="9525" marT="9525" marB="0" anchor="b"/>
                </a:tc>
                <a:tc>
                  <a:txBody>
                    <a:bodyPr/>
                    <a:lstStyle/>
                    <a:p>
                      <a:pPr algn="ctr" fontAlgn="b"/>
                      <a:r>
                        <a:rPr lang="en-US" sz="800" b="1" i="0" u="none" strike="noStrike" dirty="0" smtClean="0">
                          <a:solidFill>
                            <a:srgbClr val="000000"/>
                          </a:solidFill>
                          <a:latin typeface="Calibri"/>
                        </a:rPr>
                        <a:t>7</a:t>
                      </a:r>
                      <a:endParaRPr lang="en-IN" sz="800" b="1" i="0" u="none" strike="noStrike" dirty="0">
                        <a:solidFill>
                          <a:srgbClr val="000000"/>
                        </a:solidFill>
                        <a:latin typeface="Calibri"/>
                      </a:endParaRPr>
                    </a:p>
                  </a:txBody>
                  <a:tcPr marL="9525" marR="9525" marT="9525" marB="0" anchor="b"/>
                </a:tc>
              </a:tr>
              <a:tr h="201237">
                <a:tc>
                  <a:txBody>
                    <a:bodyPr/>
                    <a:lstStyle/>
                    <a:p>
                      <a:r>
                        <a:rPr lang="en-US" sz="800" dirty="0" smtClean="0"/>
                        <a:t>Total</a:t>
                      </a:r>
                      <a:endParaRPr lang="en-IN" sz="800" dirty="0"/>
                    </a:p>
                  </a:txBody>
                  <a:tcPr/>
                </a:tc>
                <a:tc>
                  <a:txBody>
                    <a:bodyPr/>
                    <a:lstStyle/>
                    <a:p>
                      <a:pPr algn="ctr" fontAlgn="b"/>
                      <a:r>
                        <a:rPr lang="en-US" sz="800" b="1" i="0" u="none" strike="noStrike" dirty="0" smtClean="0">
                          <a:solidFill>
                            <a:srgbClr val="000000"/>
                          </a:solidFill>
                          <a:latin typeface="Calibri"/>
                        </a:rPr>
                        <a:t>142</a:t>
                      </a:r>
                      <a:endParaRPr lang="en-IN" sz="800" b="1" i="0" u="none" strike="noStrike" dirty="0">
                        <a:solidFill>
                          <a:srgbClr val="000000"/>
                        </a:solidFill>
                        <a:latin typeface="Calibri"/>
                      </a:endParaRPr>
                    </a:p>
                  </a:txBody>
                  <a:tcPr marL="9525" marR="9525" marT="9525" marB="0" anchor="b"/>
                </a:tc>
                <a:tc>
                  <a:txBody>
                    <a:bodyPr/>
                    <a:lstStyle/>
                    <a:p>
                      <a:pPr algn="ctr" fontAlgn="b"/>
                      <a:r>
                        <a:rPr lang="en-US" sz="800" b="1" i="0" u="none" strike="noStrike" dirty="0" smtClean="0">
                          <a:solidFill>
                            <a:srgbClr val="000000"/>
                          </a:solidFill>
                          <a:latin typeface="Calibri"/>
                        </a:rPr>
                        <a:t>41</a:t>
                      </a:r>
                      <a:endParaRPr lang="en-IN" sz="800" b="1" i="0" u="none" strike="noStrike" dirty="0">
                        <a:solidFill>
                          <a:srgbClr val="000000"/>
                        </a:solidFill>
                        <a:latin typeface="Calibri"/>
                      </a:endParaRPr>
                    </a:p>
                  </a:txBody>
                  <a:tcPr marL="9525" marR="9525" marT="9525" marB="0" anchor="b"/>
                </a:tc>
              </a:tr>
            </a:tbl>
          </a:graphicData>
        </a:graphic>
      </p:graphicFrame>
      <p:sp>
        <p:nvSpPr>
          <p:cNvPr id="30" name="TextBox 29"/>
          <p:cNvSpPr txBox="1"/>
          <p:nvPr/>
        </p:nvSpPr>
        <p:spPr>
          <a:xfrm>
            <a:off x="4191000" y="3505200"/>
            <a:ext cx="1828800" cy="21544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defRPr/>
            </a:pPr>
            <a:r>
              <a:rPr lang="en-US" sz="800" dirty="0" smtClean="0">
                <a:latin typeface="Arial" pitchFamily="34" charset="0"/>
                <a:cs typeface="Arial" pitchFamily="34" charset="0"/>
              </a:rPr>
              <a:t>PLHIV support visit  </a:t>
            </a:r>
            <a:endParaRPr lang="en-US" sz="800" dirty="0">
              <a:latin typeface="Arial" pitchFamily="34" charset="0"/>
              <a:cs typeface="Arial" pitchFamily="34" charset="0"/>
            </a:endParaRPr>
          </a:p>
        </p:txBody>
      </p:sp>
      <p:sp>
        <p:nvSpPr>
          <p:cNvPr id="36" name="TextBox 35"/>
          <p:cNvSpPr txBox="1"/>
          <p:nvPr/>
        </p:nvSpPr>
        <p:spPr>
          <a:xfrm>
            <a:off x="762000" y="2743200"/>
            <a:ext cx="2209800" cy="230832"/>
          </a:xfrm>
          <a:prstGeom prst="rect">
            <a:avLst/>
          </a:prstGeom>
          <a:noFill/>
        </p:spPr>
        <p:txBody>
          <a:bodyPr wrap="square" rtlCol="0">
            <a:spAutoFit/>
          </a:bodyPr>
          <a:lstStyle/>
          <a:p>
            <a:r>
              <a:rPr lang="en-US" sz="900" b="1" dirty="0" smtClean="0"/>
              <a:t>Cross Border PLHIV ART linkages Details</a:t>
            </a:r>
            <a:endParaRPr lang="en-IN" sz="900" b="1" dirty="0"/>
          </a:p>
        </p:txBody>
      </p:sp>
      <p:pic>
        <p:nvPicPr>
          <p:cNvPr id="1026" name="Picture 2" descr="http://api.ning.com/files/iFakCrEkllFwYnVBaB-TGylxVSq0qSuVAOQF31O8A1Re-98gGG-5r2DVn4GFsIL8NRuNHZqfIlD9p4nutRajwjRdr0ytc*eG/ll.JPG?width=750"/>
          <p:cNvPicPr>
            <a:picLocks noChangeAspect="1" noChangeArrowheads="1"/>
          </p:cNvPicPr>
          <p:nvPr/>
        </p:nvPicPr>
        <p:blipFill>
          <a:blip r:embed="rId3" cstate="print"/>
          <a:srcRect/>
          <a:stretch>
            <a:fillRect/>
          </a:stretch>
        </p:blipFill>
        <p:spPr bwMode="auto">
          <a:xfrm>
            <a:off x="4114800" y="2667001"/>
            <a:ext cx="1904999" cy="1295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646</Words>
  <Application>Microsoft Office PowerPoint</Application>
  <PresentationFormat>On-screen Show (4:3)</PresentationFormat>
  <Paragraphs>44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Migrant people Living with HIV (PLHIV) from Nepal and Bangladesh and working in India successfully linked to access ART services in India  Authors: Sandeep Gaikwad, Nabesh Bohidar, Purna Kumal, Prakash Pandey, Prakash Madai Affiliations : CARE India and Action Research Centre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Voluntary Counseling and Testing (VCT) at Government  Health Set-up: A good Practice Model for EMPHASIS  Authors: Prokriti Nokrek, Mirza Manbira Sultana, and Md. Abu Taher</dc:title>
  <dc:creator>rokaiya</dc:creator>
  <cp:lastModifiedBy>Sandeep</cp:lastModifiedBy>
  <cp:revision>76</cp:revision>
  <dcterms:created xsi:type="dcterms:W3CDTF">2006-08-16T00:00:00Z</dcterms:created>
  <dcterms:modified xsi:type="dcterms:W3CDTF">2013-11-06T09:18:26Z</dcterms:modified>
</cp:coreProperties>
</file>